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859" r:id="rId2"/>
    <p:sldId id="1017" r:id="rId3"/>
    <p:sldId id="1022" r:id="rId4"/>
    <p:sldId id="1024" r:id="rId5"/>
    <p:sldId id="1026" r:id="rId6"/>
    <p:sldId id="1057" r:id="rId7"/>
    <p:sldId id="1066" r:id="rId8"/>
    <p:sldId id="1067" r:id="rId9"/>
    <p:sldId id="1028" r:id="rId10"/>
    <p:sldId id="1068" r:id="rId11"/>
    <p:sldId id="1060" r:id="rId12"/>
    <p:sldId id="1030" r:id="rId13"/>
    <p:sldId id="1035" r:id="rId14"/>
    <p:sldId id="1032" r:id="rId15"/>
    <p:sldId id="1033" r:id="rId16"/>
    <p:sldId id="1069" r:id="rId17"/>
    <p:sldId id="1042" r:id="rId18"/>
    <p:sldId id="1070" r:id="rId19"/>
    <p:sldId id="1062" r:id="rId20"/>
    <p:sldId id="1063" r:id="rId2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D8ECDD"/>
    <a:srgbClr val="2CBBED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5" d="100"/>
          <a:sy n="105" d="100"/>
        </p:scale>
        <p:origin x="13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物理 必修 第一册 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第四章  运动和力的关系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 dirty="0">
                <a:solidFill>
                  <a:srgbClr val="000000"/>
                </a:solidFill>
              </a:rPr>
              <a:t>5</a:t>
            </a:r>
            <a:r>
              <a:rPr lang="en-US" altLang="zh-CN" sz="4800" b="0" dirty="0">
                <a:solidFill>
                  <a:srgbClr val="000000"/>
                </a:solidFill>
                <a:latin typeface="+mj-ea"/>
                <a:ea typeface="+mj-ea"/>
              </a:rPr>
              <a:t>.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牛顿运动定律的应用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78733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dirty="0"/>
                  <a:t> </a:t>
                </a:r>
                <a:r>
                  <a:rPr lang="en-US" altLang="zh-CN" dirty="0" smtClean="0"/>
                  <a:t>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设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滑轨与竖直直径的夹角为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圆环的半径为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对滑块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受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分析可得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滑块所受的支持力大小为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sin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所受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合外力大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小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cos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根据牛顿第二定律可得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滑块的加速度大小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cos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滑块沿滑轨运动的位移为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cos </a:t>
                </a:r>
                <a:r>
                  <a:rPr lang="en-US" altLang="zh-CN" b="1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根据位移与时间的关系有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at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可得滑块沿滑轨运动的时间为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𝟒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𝒈</m:t>
                            </m:r>
                          </m:den>
                        </m:f>
                      </m:e>
                    </m:rad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则两滑块运动的时间相等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由于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MP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滑轨与竖直直径的夹角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较小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则滑块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的加速度较大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滑块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受到的弹力较小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滑块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受到的合力较大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787336"/>
              </a:xfrm>
              <a:blipFill>
                <a:blip r:embed="rId2"/>
                <a:stretch>
                  <a:fillRect l="-796" r="-849" b="-5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9169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974771"/>
            <a:ext cx="764309" cy="272473"/>
          </a:xfrm>
          <a:prstGeom prst="rect">
            <a:avLst/>
          </a:prstGeom>
        </p:spPr>
      </p:pic>
      <p:pic>
        <p:nvPicPr>
          <p:cNvPr id="4" name="ef658.jpg" descr="id:214749669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407574" y="746120"/>
            <a:ext cx="2232248" cy="1890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69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509055"/>
              </a:xfrm>
              <a:solidFill>
                <a:srgbClr val="E3F2E7"/>
              </a:solidFill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等时圆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模型是指物体沿着位于同一竖直圆内的所有光滑弦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如杆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从圆周上由静止下滑到圆周上最低点的时间相等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若竖直圆的半径为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则时间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𝒈</m:t>
                            </m:r>
                          </m:den>
                        </m:f>
                      </m:e>
                    </m:rad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可知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与弦的倾斜角度无关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常见的等时圆模型如图所示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 dirty="0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 dirty="0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 dirty="0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 dirty="0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 dirty="0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 dirty="0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 dirty="0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 dirty="0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509055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顿有所悟.eps" descr="id:214749210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908720"/>
            <a:ext cx="1667510" cy="365760"/>
          </a:xfrm>
          <a:prstGeom prst="rect">
            <a:avLst/>
          </a:prstGeom>
        </p:spPr>
      </p:pic>
      <p:pic>
        <p:nvPicPr>
          <p:cNvPr id="5" name="CZ341.eps" descr="id:214749671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46934" y="2924944"/>
            <a:ext cx="4752528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90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616" y="908720"/>
            <a:ext cx="968680" cy="342148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运动情况确定受力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题目中所求的可能是合力，也可能是某一特定的力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一般先求出合力，再根据力的分解来求特定的力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已知运动情况确定受力情况，关键是对研究对象进行正确的受力分析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一般先根据运动学公式求出加速度，再根据牛顿第二定律求出力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259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运动情况确定受力的解题步骤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确定研究对象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对研究对象进行受力分析和运动过程分析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并画出研究对象的受力示意图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选择合适的运动学公式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求出研究对象的加速度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根据牛顿第二定律列方程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求出研究对象所受的力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根据力的合成和分解方法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求出所需求解的力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关键提醒.eps" descr="id:21474918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22775"/>
            <a:ext cx="1667741" cy="329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63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4典例3.eps" descr="id:214749174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220" y="937834"/>
            <a:ext cx="904076" cy="291022"/>
          </a:xfrm>
          <a:prstGeom prst="rect">
            <a:avLst/>
          </a:prstGeom>
        </p:spPr>
      </p:pic>
      <p:pic>
        <p:nvPicPr>
          <p:cNvPr id="6" name="24答案.eps" descr="id:214749176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4380663"/>
            <a:ext cx="764309" cy="272473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图甲所示是冰壶运动员在冰壶场上进行比赛训练时的情景，如图乙所示是场地简化示意图，直线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是发球区边界线，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点是营垒区的中心，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是冰道中线，其距离为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28.347 m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一次训练中，一运动员推动冰壶到达发球区边界线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上的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点时，将冰壶以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m/s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的初速度沿中线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水平向右推出，冰壶运动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后停止，冰壶在冰面上的运动视为匀减速直线运动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冰壶视为质点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重力加速度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m/s</a:t>
            </a:r>
            <a:r>
              <a:rPr lang="en-US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求冰壶与冰面间的动摩擦因数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μ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30910" y="4005064"/>
            <a:ext cx="5910304" cy="18606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655046" y="5865714"/>
            <a:ext cx="38042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645150" algn="l"/>
                <a:tab pos="9862820" algn="l"/>
              </a:tabLst>
            </a:pP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en-US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</a:t>
            </a: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253437" y="4294542"/>
            <a:ext cx="7232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0.05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77465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702517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dirty="0"/>
                  <a:t> </a:t>
                </a:r>
                <a:r>
                  <a:rPr lang="en-US" altLang="zh-CN" dirty="0" smtClean="0"/>
                  <a:t>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速度公式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及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𝟖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m/s</a:t>
                </a:r>
                <a:r>
                  <a:rPr lang="en-US" altLang="zh-CN" b="1" baseline="3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＝－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0.5 m/s</a:t>
                </a:r>
                <a:r>
                  <a:rPr lang="en-US" altLang="zh-CN" b="1" baseline="3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由牛顿第二定律得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μ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μ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𝒈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0.05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702517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24解析.eps" descr="id:214749169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113191"/>
            <a:ext cx="764309" cy="27247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86894" y="2432215"/>
            <a:ext cx="5910304" cy="186065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511030" y="4292865"/>
            <a:ext cx="38042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645150" algn="l"/>
                <a:tab pos="9862820" algn="l"/>
              </a:tabLst>
            </a:pP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en-US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</a:t>
            </a: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128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8" name="内容占位符 1"/>
              <p:cNvSpPr txBox="1">
                <a:spLocks/>
              </p:cNvSpPr>
              <p:nvPr/>
            </p:nvSpPr>
            <p:spPr bwMode="auto">
              <a:xfrm>
                <a:off x="360854" y="4077072"/>
                <a:ext cx="11485848" cy="23825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设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冰壶运动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 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时的速度为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 m/s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由牛顿第二定律得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μ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＝－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0.22 m/s</a:t>
                </a:r>
                <a:r>
                  <a:rPr lang="en-US" altLang="zh-CN" b="1" baseline="3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此时由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及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≈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20.5 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则冰壶可运动的距离约为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总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27.5 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28.347 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所以冰壶不能到达营垒区中心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处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4077072"/>
                <a:ext cx="11485848" cy="2382512"/>
              </a:xfrm>
              <a:prstGeom prst="rect">
                <a:avLst/>
              </a:prstGeom>
              <a:blipFill>
                <a:blip r:embed="rId2"/>
                <a:stretch>
                  <a:fillRect l="-796" r="-849" b="-230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如果其队友在距发球区边界线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位置处开始用毛刷刷冰面，使冰壶在之后路程与冰面间的动摩擦因数减小为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μ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0.022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试通过计算说明冰壶能否到达营垒区中心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答案.eps" descr="id:214749176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3429000"/>
            <a:ext cx="764309" cy="272473"/>
          </a:xfrm>
          <a:prstGeom prst="rect">
            <a:avLst/>
          </a:prstGeom>
        </p:spPr>
      </p:pic>
      <p:pic>
        <p:nvPicPr>
          <p:cNvPr id="4" name="24解析.eps" descr="id:214749169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4" y="4308655"/>
            <a:ext cx="764309" cy="27247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86894" y="1852284"/>
            <a:ext cx="5910304" cy="186065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489514" y="3626870"/>
            <a:ext cx="38042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645150" algn="l"/>
                <a:tab pos="9862820" algn="l"/>
              </a:tabLst>
            </a:pP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en-US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</a:t>
            </a: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98662" y="3355919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见解析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95271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99327"/>
            <a:ext cx="981824" cy="342567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04374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sz="2200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运动学</a:t>
            </a:r>
            <a:r>
              <a:rPr lang="zh-CN" altLang="zh-CN" sz="2200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中的图像问题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常见图像的分析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方法</a:t>
            </a:r>
            <a:endParaRPr lang="en-US" altLang="zh-CN" sz="2200" b="1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6834880"/>
              </p:ext>
            </p:extLst>
          </p:nvPr>
        </p:nvGraphicFramePr>
        <p:xfrm>
          <a:off x="360854" y="1816788"/>
          <a:ext cx="11485848" cy="4662720"/>
        </p:xfrm>
        <a:graphic>
          <a:graphicData uri="http://schemas.openxmlformats.org/drawingml/2006/table">
            <a:tbl>
              <a:tblPr firstRow="1" firstCol="1" bandRow="1"/>
              <a:tblGrid>
                <a:gridCol w="1238175">
                  <a:extLst>
                    <a:ext uri="{9D8B030D-6E8A-4147-A177-3AD203B41FA5}">
                      <a16:colId xmlns:a16="http://schemas.microsoft.com/office/drawing/2014/main" val="1718477378"/>
                    </a:ext>
                  </a:extLst>
                </a:gridCol>
                <a:gridCol w="10247673">
                  <a:extLst>
                    <a:ext uri="{9D8B030D-6E8A-4147-A177-3AD203B41FA5}">
                      <a16:colId xmlns:a16="http://schemas.microsoft.com/office/drawing/2014/main" val="3133145586"/>
                    </a:ext>
                  </a:extLst>
                </a:gridCol>
              </a:tblGrid>
              <a:tr h="41130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图像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分析方法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0858427"/>
                  </a:ext>
                </a:extLst>
              </a:tr>
              <a:tr h="82260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 i="1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2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zh-CN" sz="2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图像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根据图像的斜率判断加速度的大小和方向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进而根据牛顿第二定律求解合外力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7952324"/>
                  </a:ext>
                </a:extLst>
              </a:tr>
              <a:tr h="131327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2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图像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根据具体的物理情景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对物体进行受力分析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再根据牛顿第二定律推导出两个量间的函数关系式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函数关系式结合图像分析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明确图像的斜率、截距的意义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由图像给出的信息求出未知量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4190437"/>
                  </a:ext>
                </a:extLst>
              </a:tr>
              <a:tr h="85624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2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图像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要注意加速度的正负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正确分析每一时间段的运动情况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然后结合物体的受力情况根据牛顿第二定律列方程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77702"/>
                  </a:ext>
                </a:extLst>
              </a:tr>
              <a:tr h="82260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2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zh-CN" sz="2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图像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结合物体的受力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根据牛顿第二定律求出加速度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分析每一时间段的运动性质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41554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975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常见的两类问题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已知物体在某一过程中所受的合力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或某个力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随时间变化的图线，分析物体的运动情况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已知物体在某一过程中速度、加速度随时间变化的图线，分析物体的受力情况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解决图像综合问题的关键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把图像与具体的题意、情境结合起来，明确图像的物理意义，明确图像所反映的物理过程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特别要注意图像中的一些特殊点，如图线与横、纵坐标轴的交点，图线的转折点，两图线的交点等所表示的物理意义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9173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多选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如图甲所示，水平地面上固定一倾角为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θ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大小未知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、足够长的斜面，现将一小滑块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可视为质点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从斜面底端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点以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9.6m/s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的初速度滑上斜面，其速度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随时间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变化的图像如图乙所示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以平行斜面向上为正方向，重力加速度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10m/s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则下列说法正确的是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斜面倾角的正弦值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0.5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小滑块与斜面间的动摩擦因数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μ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0.45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小滑块沿斜面上滑的最大距离为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5m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小滑块从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点开始上滑到返回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点经历的时间为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3s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答案.eps" descr="id:214749172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5359799"/>
            <a:ext cx="764309" cy="272473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338" y="897962"/>
            <a:ext cx="1036220" cy="35192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7780924" y="4365104"/>
            <a:ext cx="31886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645150" algn="l"/>
                <a:tab pos="9862820" algn="l"/>
              </a:tabLst>
            </a:pP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en-US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94697" y="2497114"/>
            <a:ext cx="4961149" cy="2033338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251695" y="5265202"/>
            <a:ext cx="9220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B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、</a:t>
            </a:r>
            <a:r>
              <a:rPr lang="en-US" altLang="zh-CN" sz="2400" dirty="0">
                <a:solidFill>
                  <a:srgbClr val="000000"/>
                </a:solidFill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90187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0716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受力确定运动情况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77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如果已知物体所受的力，可以由牛顿第二定律求出物体的加速度，再通过运动学规律就可以确定物体的运动情况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620174"/>
            <a:ext cx="1254116" cy="369395"/>
          </a:xfrm>
          <a:prstGeom prst="rect">
            <a:avLst/>
          </a:prstGeom>
        </p:spPr>
      </p:pic>
      <p:pic>
        <p:nvPicPr>
          <p:cNvPr id="6" name="24知识过.eps" descr="id:2147491630;FounderCES"/>
          <p:cNvPicPr/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88368" y="804441"/>
            <a:ext cx="7723262" cy="53632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192" y="3421450"/>
            <a:ext cx="1308841" cy="346592"/>
          </a:xfrm>
          <a:prstGeom prst="rect">
            <a:avLst/>
          </a:prstGeom>
        </p:spPr>
      </p:pic>
      <p:sp>
        <p:nvSpPr>
          <p:cNvPr id="8" name="内容占位符 4"/>
          <p:cNvSpPr txBox="1">
            <a:spLocks/>
          </p:cNvSpPr>
          <p:nvPr/>
        </p:nvSpPr>
        <p:spPr bwMode="auto">
          <a:xfrm>
            <a:off x="360854" y="3258850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/>
              <a:t> 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从运动情况确定受力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775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如果已知物体的运动情况，根据运动学规律求出物体的加速度，结合受力分析，再根据牛顿第二定律就可以求出力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39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379708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sz="2300" dirty="0"/>
                  <a:t> </a:t>
                </a:r>
                <a:r>
                  <a:rPr lang="en-US" altLang="zh-CN" sz="2300" dirty="0" smtClean="0"/>
                  <a:t>           </a:t>
                </a:r>
                <a:r>
                  <a:rPr lang="zh-CN" altLang="zh-CN" sz="23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题图乙可知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小滑块上滑时的加速度大小</a:t>
                </a:r>
                <a:r>
                  <a:rPr lang="en-US" altLang="zh-CN" sz="23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300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𝟗</m:t>
                        </m:r>
                        <m:r>
                          <m:rPr>
                            <m:nor/>
                          </m:rPr>
                          <a:rPr lang="en-US" altLang="zh-CN" sz="2300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𝟔</m:t>
                        </m:r>
                      </m:num>
                      <m:den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23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m/s</a:t>
                </a:r>
                <a:r>
                  <a:rPr lang="en-US" altLang="zh-CN" sz="2300" b="1" baseline="3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3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9.6 m/s</a:t>
                </a:r>
                <a:r>
                  <a:rPr lang="en-US" altLang="zh-CN" sz="2300" b="1" baseline="3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下滑时的加速度大小</a:t>
                </a:r>
                <a:r>
                  <a:rPr lang="en-US" altLang="zh-CN" sz="23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300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m:rPr>
                            <m:nor/>
                          </m:rPr>
                          <a:rPr lang="en-US" altLang="zh-CN" sz="2300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23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m/s</a:t>
                </a:r>
                <a:r>
                  <a:rPr lang="en-US" altLang="zh-CN" sz="2300" b="1" baseline="3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3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2.4 m/s</a:t>
                </a:r>
                <a:r>
                  <a:rPr lang="en-US" altLang="zh-CN" sz="2300" b="1" baseline="3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根据牛顿第二定律有</a:t>
                </a:r>
                <a:r>
                  <a:rPr lang="en-US" altLang="zh-CN" sz="2300" b="1" i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</a:t>
                </a:r>
                <a:r>
                  <a:rPr lang="en-US" altLang="zh-CN" sz="2300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sin</a:t>
                </a:r>
                <a:r>
                  <a:rPr lang="en-US" altLang="zh-CN" sz="23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300" b="1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300" b="1" i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μmg</a:t>
                </a:r>
                <a:r>
                  <a:rPr lang="en-US" altLang="zh-CN" sz="2300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cos</a:t>
                </a:r>
                <a:r>
                  <a:rPr lang="en-US" altLang="zh-CN" sz="23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300" b="1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3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ma</a:t>
                </a:r>
                <a:r>
                  <a:rPr lang="en-US" altLang="zh-CN" sz="2300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300" b="1" i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</a:t>
                </a:r>
                <a:r>
                  <a:rPr lang="en-US" altLang="zh-CN" sz="2300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sin</a:t>
                </a:r>
                <a:r>
                  <a:rPr lang="en-US" altLang="zh-CN" sz="23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300" b="1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300" b="1" i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μmg</a:t>
                </a:r>
                <a:r>
                  <a:rPr lang="en-US" altLang="zh-CN" sz="2300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cos</a:t>
                </a:r>
                <a:r>
                  <a:rPr lang="en-US" altLang="zh-CN" sz="23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300" b="1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3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ma</a:t>
                </a:r>
                <a:r>
                  <a:rPr lang="en-US" altLang="zh-CN" sz="2300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联立解得</a:t>
                </a:r>
                <a:r>
                  <a:rPr lang="en-US" altLang="zh-CN" sz="23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sin </a:t>
                </a:r>
                <a:r>
                  <a:rPr lang="en-US" altLang="zh-CN" sz="2300" b="1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0.6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3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μ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0.45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由题图乙可知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小滑块上滑的位移</a:t>
                </a:r>
                <a:r>
                  <a:rPr lang="en-US" altLang="zh-CN" sz="23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300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3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9.6</a:t>
                </a:r>
                <a:r>
                  <a:rPr lang="en-US" altLang="zh-CN" sz="2300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3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m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3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4.8 m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根据运动学公式有</a:t>
                </a:r>
                <a:r>
                  <a:rPr lang="en-US" altLang="zh-CN" sz="23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3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300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e>
                      <m:sub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3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3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300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e>
                      <m:sub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  <m:sup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23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sz="2300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1s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3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sz="2300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2s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则小滑块从开始运动到返回</a:t>
                </a:r>
                <a:r>
                  <a:rPr lang="en-US" altLang="zh-CN" sz="23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点经历的时间</a:t>
                </a:r>
                <a:r>
                  <a:rPr lang="en-US" altLang="zh-CN" sz="23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3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sz="2300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3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sz="2300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3s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en-US" altLang="zh-CN" sz="2300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3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379708"/>
              </a:xfrm>
              <a:blipFill>
                <a:blip r:embed="rId2"/>
                <a:stretch>
                  <a:fillRect l="-743" r="-796" b="-28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9169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129545"/>
            <a:ext cx="764309" cy="27247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853615" y="5980494"/>
            <a:ext cx="494046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645150" algn="l"/>
                <a:tab pos="9862820" algn="l"/>
              </a:tabLst>
            </a:pPr>
            <a:r>
              <a:rPr lang="zh-CN" altLang="zh-CN" sz="23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23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/>
          <a:srcRect l="52103" b="-6033"/>
          <a:stretch/>
        </p:blipFill>
        <p:spPr>
          <a:xfrm>
            <a:off x="5051090" y="4247081"/>
            <a:ext cx="2160240" cy="1960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82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受力确定运动情况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注意研究对象的选取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在解决问题时，可以用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隔离法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对某个物体或系统进行研究，也可以用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整体法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对系统整体进行研究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外力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的区别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内力不会改变物体的运动状态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物体所受的合外力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与物体运动的加速度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有瞬时对应关系，分析问题时要特别注意物体所受的力在运动过程中是否发生变化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是矢量式，在应用时要选择正方向，一般选择合外力的方向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即加速度的方向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正方向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要点破.eps" descr="id:214749165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134766" y="739720"/>
            <a:ext cx="7628890" cy="65913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259" y="1567519"/>
            <a:ext cx="959793" cy="337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9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346237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受力确定运动情况的解题步骤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确定研究对象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对研究对象进行受力分析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并画出物体的受力示意图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根据力的合成与分解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求出物体所受的合外力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包括大小和方向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根据牛顿第二定律列方程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求出物体运动的加速度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结合物体运动的初始条件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选择运动学公式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求出所需的运动学量</a:t>
            </a:r>
            <a:r>
              <a:rPr lang="en-US" altLang="zh-CN" b="1" dirty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任意时刻的位移、速度和运动时间等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884" y="936715"/>
            <a:ext cx="1924028" cy="408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610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典例1.eps" descr="id:214749168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8412" y="917051"/>
            <a:ext cx="994484" cy="320124"/>
          </a:xfrm>
          <a:prstGeom prst="rect">
            <a:avLst/>
          </a:prstGeom>
        </p:spPr>
      </p:pic>
      <p:pic>
        <p:nvPicPr>
          <p:cNvPr id="7" name="24答案.eps" descr="id:214749170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3" y="4291762"/>
            <a:ext cx="764309" cy="272473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图所示，水平面与倾角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且足够长的传送带在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点平滑相连，传送带以速度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m/s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逆时针匀速转动，小物块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可视为质点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点右侧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7.2 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处以初速度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m/s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向左运动，一段时间后从传送带的底端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点滑上传送带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小物块与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段水平面间的动摩擦因数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μ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0.25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，小物块与传送带间的动摩擦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因数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μ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0.5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  37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cos 37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m/s</a:t>
            </a:r>
            <a:r>
              <a:rPr lang="en-US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小物块运动到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点时的速度大小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ca344.jpg" descr="id:214749666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663158" y="3717032"/>
            <a:ext cx="4230370" cy="20574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292186" y="4202229"/>
            <a:ext cx="8771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000000"/>
                </a:solidFill>
              </a:rPr>
              <a:t>8 m/s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48137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79010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dirty="0"/>
                  <a:t> </a:t>
                </a:r>
                <a:r>
                  <a:rPr lang="en-US" altLang="zh-CN" dirty="0" smtClean="0"/>
                  <a:t>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小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物块从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点到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点做匀减速运动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由牛顿第二定律可知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μ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加速度大小为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2.5 m/s</a:t>
                </a:r>
                <a:r>
                  <a:rPr lang="en-US" altLang="zh-CN" b="1" baseline="3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设小物块运动到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点时的速度为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由运动学公式有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＝－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可得小物块运动到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点时的速度大小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 m/s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790105"/>
              </a:xfrm>
              <a:blipFill>
                <a:blip r:embed="rId2"/>
                <a:stretch>
                  <a:fillRect l="-796" r="-849" b="-37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9169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969970"/>
            <a:ext cx="764309" cy="272473"/>
          </a:xfrm>
          <a:prstGeom prst="rect">
            <a:avLst/>
          </a:prstGeom>
        </p:spPr>
      </p:pic>
      <p:pic>
        <p:nvPicPr>
          <p:cNvPr id="5" name="ca344.jpg" descr="id:214749666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934966" y="2708920"/>
            <a:ext cx="4752528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472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60854" y="4077072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en-US" altLang="zh-CN" b="1" spc="-9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pc="-9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当小物块的速度</a:t>
            </a:r>
            <a:r>
              <a:rPr lang="en-US" altLang="zh-CN" b="1" i="1" spc="-90" dirty="0" err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spc="-90" baseline="-25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pc="-9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i="1" spc="-90" dirty="0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pc="-90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spc="-9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b="1" spc="-9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9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对小物块由牛顿第二定律得</a:t>
            </a:r>
            <a:r>
              <a:rPr lang="en-US" altLang="zh-CN" b="1" i="1" spc="-9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</a:t>
            </a:r>
            <a:r>
              <a:rPr lang="en-US" altLang="zh-CN" b="1" spc="-9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</a:t>
            </a:r>
            <a:r>
              <a:rPr lang="en-US" altLang="zh-CN" b="1" spc="-9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37</a:t>
            </a:r>
            <a:r>
              <a:rPr lang="en-US" altLang="zh-CN" b="1" spc="-9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 spc="-9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spc="-9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μ</a:t>
            </a:r>
            <a:r>
              <a:rPr lang="en-US" altLang="zh-CN" b="1" spc="-90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i="1" spc="-9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</a:t>
            </a:r>
            <a:r>
              <a:rPr lang="en-US" altLang="zh-CN" b="1" spc="-9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cos 37</a:t>
            </a:r>
            <a:r>
              <a:rPr lang="en-US" altLang="zh-CN" b="1" spc="-9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解得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m/s</a:t>
            </a:r>
            <a:r>
              <a:rPr lang="en-US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又因为</a:t>
            </a:r>
            <a:r>
              <a:rPr lang="en-US" altLang="zh-CN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37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μ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cos 37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μ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tan 37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则小物块速度与传送带速度相同后小物块会继续减速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en-US" altLang="zh-CN" b="1" i="1" dirty="0" err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baseline="-25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i="1" dirty="0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时有</a:t>
            </a:r>
            <a:r>
              <a:rPr lang="en-US" altLang="zh-CN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37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μ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cos 37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解得小物块向上运动的加速度大小为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m/s</a:t>
            </a:r>
            <a:r>
              <a:rPr lang="en-US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小物块向上运动过程中的加速度大小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ca344.jpg" descr="id:214749666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150990" y="1412776"/>
            <a:ext cx="4752528" cy="2160240"/>
          </a:xfrm>
          <a:prstGeom prst="rect">
            <a:avLst/>
          </a:prstGeom>
        </p:spPr>
      </p:pic>
      <p:pic>
        <p:nvPicPr>
          <p:cNvPr id="4" name="24答案.eps" descr="id:214749170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3" y="3560924"/>
            <a:ext cx="764309" cy="27247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292186" y="3471391"/>
            <a:ext cx="34756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先为</a:t>
            </a:r>
            <a:r>
              <a:rPr lang="en-US" altLang="zh-CN" sz="2400" dirty="0" smtClean="0">
                <a:solidFill>
                  <a:srgbClr val="000000"/>
                </a:solidFill>
              </a:rPr>
              <a:t>10 m/s</a:t>
            </a:r>
            <a:r>
              <a:rPr lang="en-US" altLang="zh-CN" sz="2400" baseline="30000" dirty="0" smtClean="0">
                <a:solidFill>
                  <a:srgbClr val="000000"/>
                </a:solidFill>
              </a:rPr>
              <a:t>2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后为</a:t>
            </a:r>
            <a:r>
              <a:rPr lang="en-US" altLang="zh-CN" sz="2400" dirty="0" smtClean="0">
                <a:solidFill>
                  <a:srgbClr val="000000"/>
                </a:solidFill>
              </a:rPr>
              <a:t>2 m/s</a:t>
            </a:r>
            <a:r>
              <a:rPr lang="en-US" altLang="zh-CN" sz="2400" baseline="30000" dirty="0" smtClean="0">
                <a:solidFill>
                  <a:srgbClr val="000000"/>
                </a:solidFill>
              </a:rPr>
              <a:t>2</a:t>
            </a:r>
            <a:endParaRPr lang="zh-CN" altLang="en-US" dirty="0"/>
          </a:p>
        </p:txBody>
      </p:sp>
      <p:pic>
        <p:nvPicPr>
          <p:cNvPr id="6" name="24解析.eps" descr="id:214749169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4" y="4293096"/>
            <a:ext cx="764309" cy="272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015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7" name="内容占位符 1"/>
              <p:cNvSpPr txBox="1">
                <a:spLocks/>
              </p:cNvSpPr>
              <p:nvPr/>
            </p:nvSpPr>
            <p:spPr bwMode="auto">
              <a:xfrm>
                <a:off x="360854" y="3996894"/>
                <a:ext cx="11485848" cy="25469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由运动学公式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dirty="0" smtClean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得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小物块从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点向上运动到与传送带速度相同所用的时间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0.6 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又由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得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从小物块与传送带同速到速度为零时所用的时间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小物块向上运动的总时间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1.6 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小物块向上减速到零后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会反向加速下滑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则小物块向上滑行的最远距离为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 m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3996894"/>
                <a:ext cx="11485848" cy="2546979"/>
              </a:xfrm>
              <a:prstGeom prst="rect">
                <a:avLst/>
              </a:prstGeom>
              <a:blipFill>
                <a:blip r:embed="rId2"/>
                <a:stretch>
                  <a:fillRect l="-796" r="-84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小物块向上运动的时间和向上滑行的最远距离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ca344.jpg" descr="id:214749666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22998" y="1484784"/>
            <a:ext cx="4752528" cy="2160240"/>
          </a:xfrm>
          <a:prstGeom prst="rect">
            <a:avLst/>
          </a:prstGeom>
        </p:spPr>
      </p:pic>
      <p:pic>
        <p:nvPicPr>
          <p:cNvPr id="4" name="24答案.eps" descr="id:214749170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3" y="3560924"/>
            <a:ext cx="764309" cy="27247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292186" y="3471391"/>
            <a:ext cx="15632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1.6 s</a:t>
            </a:r>
            <a:r>
              <a:rPr lang="zh-CN" altLang="en-US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4 m</a:t>
            </a:r>
            <a:endParaRPr lang="zh-CN" altLang="en-US" dirty="0"/>
          </a:p>
        </p:txBody>
      </p:sp>
      <p:pic>
        <p:nvPicPr>
          <p:cNvPr id="6" name="24解析.eps" descr="id:2147491694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06574" y="4236647"/>
            <a:ext cx="764309" cy="272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585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/>
              <a:t> </a:t>
            </a:r>
            <a:r>
              <a:rPr lang="en-US" altLang="zh-CN" dirty="0" smtClean="0"/>
              <a:t>          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多选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辽宁大连市第十二中学月考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如图所示，竖直面内有一个固定圆环，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是它在竖直方向上的直径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两根光滑滑轨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的端点都在圆周上，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将两个完全相同的小滑块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分别从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点无初速度地释放，在它们各自沿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滑轨运动到圆周上的过程，下列说法正确的是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滑块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运动的时间较长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滑块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的加速度较小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滑块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受到的弹力较小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滑块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受到的合力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较大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典例2.eps" descr="id:214749170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220" y="947359"/>
            <a:ext cx="904076" cy="291022"/>
          </a:xfrm>
          <a:prstGeom prst="rect">
            <a:avLst/>
          </a:prstGeom>
        </p:spPr>
      </p:pic>
      <p:pic>
        <p:nvPicPr>
          <p:cNvPr id="8" name="24答案.eps" descr="id:214749172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5366612"/>
            <a:ext cx="764309" cy="272473"/>
          </a:xfrm>
          <a:prstGeom prst="rect">
            <a:avLst/>
          </a:prstGeom>
        </p:spPr>
      </p:pic>
      <p:pic>
        <p:nvPicPr>
          <p:cNvPr id="6" name="ef658.jpg" descr="id:214749669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814151" y="3053089"/>
            <a:ext cx="2315528" cy="193333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290054" y="5282773"/>
            <a:ext cx="9396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C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、</a:t>
            </a:r>
            <a:r>
              <a:rPr lang="en-US" altLang="zh-CN" sz="2400" dirty="0">
                <a:solidFill>
                  <a:srgbClr val="000000"/>
                </a:solidFill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73105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1812</Words>
  <Application>Microsoft Office PowerPoint</Application>
  <PresentationFormat>自定义</PresentationFormat>
  <Paragraphs>92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1" baseType="lpstr">
      <vt:lpstr>仿宋</vt:lpstr>
      <vt:lpstr>黑体</vt:lpstr>
      <vt:lpstr>楷体</vt:lpstr>
      <vt:lpstr>宋体</vt:lpstr>
      <vt:lpstr>微软雅黑</vt:lpstr>
      <vt:lpstr>Arial</vt:lpstr>
      <vt:lpstr>Book Antiqua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445</cp:revision>
  <dcterms:created xsi:type="dcterms:W3CDTF">2020-11-06T05:24:00Z</dcterms:created>
  <dcterms:modified xsi:type="dcterms:W3CDTF">2025-06-17T15:42:46Z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